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  <p:embeddedFont>
      <p:font typeface="Lato Light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Lato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33" Type="http://schemas.openxmlformats.org/officeDocument/2006/relationships/font" Target="fonts/LatoLight-bold.fntdata"/><Relationship Id="rId10" Type="http://schemas.openxmlformats.org/officeDocument/2006/relationships/slide" Target="slides/slide5.xml"/><Relationship Id="rId32" Type="http://schemas.openxmlformats.org/officeDocument/2006/relationships/font" Target="fonts/LatoLight-regular.fntdata"/><Relationship Id="rId13" Type="http://schemas.openxmlformats.org/officeDocument/2006/relationships/slide" Target="slides/slide8.xml"/><Relationship Id="rId35" Type="http://schemas.openxmlformats.org/officeDocument/2006/relationships/font" Target="fonts/LatoLight-boldItalic.fntdata"/><Relationship Id="rId12" Type="http://schemas.openxmlformats.org/officeDocument/2006/relationships/slide" Target="slides/slide7.xml"/><Relationship Id="rId34" Type="http://schemas.openxmlformats.org/officeDocument/2006/relationships/font" Target="fonts/LatoLight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Google Shape;4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b751339ca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b751339ca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b751339cad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b751339cad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b751339cad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b751339cad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b751339cad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b751339cad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b751339cad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b751339cad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b751339cad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b751339cad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b751339cad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b751339cad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b751339cad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b751339cad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b751339cad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b751339cad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b751339ca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2b751339ca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b751339ca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2b751339ca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b751339ca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b751339ca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b751339ca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b751339ca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b751339cad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b751339ca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b751339ca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b751339ca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b751339cad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b751339ca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b751339cad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b751339cad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Slide">
  <p:cSld name="Title and subtitle Slide">
    <p:bg>
      <p:bgPr>
        <a:solidFill>
          <a:srgbClr val="810131">
            <a:alpha val="40784"/>
          </a:srgbClr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-1" l="0" r="0" t="41443"/>
          <a:stretch/>
        </p:blipFill>
        <p:spPr>
          <a:xfrm>
            <a:off x="0" y="-14592"/>
            <a:ext cx="9143998" cy="5376964"/>
          </a:xfrm>
          <a:prstGeom prst="rect">
            <a:avLst/>
          </a:prstGeom>
          <a:noFill/>
          <a:ln>
            <a:noFill/>
          </a:ln>
          <a:effectLst>
            <a:outerShdw blurRad="50800" sx="1000" rotWithShape="0" algn="ctr" dir="5400000" dist="50800" sy="1000">
              <a:srgbClr val="000000"/>
            </a:outerShdw>
          </a:effectLst>
        </p:spPr>
      </p:pic>
      <p:sp>
        <p:nvSpPr>
          <p:cNvPr id="10" name="Google Shape;10;p2"/>
          <p:cNvSpPr txBox="1"/>
          <p:nvPr>
            <p:ph type="title"/>
          </p:nvPr>
        </p:nvSpPr>
        <p:spPr>
          <a:xfrm>
            <a:off x="1070043" y="2006648"/>
            <a:ext cx="7004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spAutoFit/>
          </a:bodyPr>
          <a:lstStyle>
            <a:lvl1pPr lv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Lato"/>
              <a:buNone/>
              <a:defRPr b="1" i="0" sz="2700" u="none" cap="none" strike="noStrike">
                <a:solidFill>
                  <a:srgbClr val="81013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"/>
          <p:cNvSpPr txBox="1"/>
          <p:nvPr/>
        </p:nvSpPr>
        <p:spPr>
          <a:xfrm>
            <a:off x="328061" y="3987477"/>
            <a:ext cx="72174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</a:pPr>
            <a:r>
              <a:rPr b="0" i="0" lang="es" sz="1100" u="none" cap="none" strike="noStrike">
                <a:solidFill>
                  <a:srgbClr val="810131"/>
                </a:solidFill>
                <a:latin typeface="Lato"/>
                <a:ea typeface="Lato"/>
                <a:cs typeface="Lato"/>
                <a:sym typeface="Lato"/>
              </a:rPr>
              <a:t>Assignatura: </a:t>
            </a:r>
            <a:r>
              <a:rPr lang="es" sz="1100">
                <a:solidFill>
                  <a:srgbClr val="810131"/>
                </a:solidFill>
                <a:latin typeface="Lato"/>
                <a:ea typeface="Lato"/>
                <a:cs typeface="Lato"/>
                <a:sym typeface="Lato"/>
              </a:rPr>
              <a:t>Models d'intel·ligència artificial</a:t>
            </a:r>
            <a:endParaRPr sz="1100">
              <a:solidFill>
                <a:srgbClr val="81013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</a:pPr>
            <a:r>
              <a:rPr b="0" i="0" lang="es" sz="1100" u="none" cap="none" strike="noStrike">
                <a:solidFill>
                  <a:srgbClr val="810131"/>
                </a:solidFill>
                <a:latin typeface="Lato"/>
                <a:ea typeface="Lato"/>
                <a:cs typeface="Lato"/>
                <a:sym typeface="Lato"/>
              </a:rPr>
              <a:t>Professor: Ramon Mateo Navarro</a:t>
            </a:r>
            <a:br>
              <a:rPr b="0" i="0" lang="es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7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2533" y="4597016"/>
            <a:ext cx="1299130" cy="6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 -  Text - Light">
  <p:cSld name="Title &amp; Subtitle -  Text - Ligh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idx="1" type="body"/>
          </p:nvPr>
        </p:nvSpPr>
        <p:spPr>
          <a:xfrm>
            <a:off x="455329" y="289844"/>
            <a:ext cx="82479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b="1" i="0" sz="2700" cap="none">
                <a:solidFill>
                  <a:srgbClr val="81013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00"/>
              <a:buFont typeface="Lato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900"/>
              <a:buFont typeface="Lato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Font typeface="Lato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600"/>
              <a:buFont typeface="Lato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15" name="Google Shape;15;p3"/>
          <p:cNvCxnSpPr/>
          <p:nvPr/>
        </p:nvCxnSpPr>
        <p:spPr>
          <a:xfrm>
            <a:off x="8662184" y="4986821"/>
            <a:ext cx="0" cy="900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/>
        </p:nvSpPr>
        <p:spPr>
          <a:xfrm>
            <a:off x="8632986" y="4950326"/>
            <a:ext cx="22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s" sz="600" u="none" cap="none" strike="noStrike">
                <a:solidFill>
                  <a:srgbClr val="81013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600" u="none" cap="none" strike="noStrike">
              <a:solidFill>
                <a:srgbClr val="81013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7" name="Google Shape;17;p3"/>
          <p:cNvSpPr txBox="1"/>
          <p:nvPr>
            <p:ph idx="2" type="body"/>
          </p:nvPr>
        </p:nvSpPr>
        <p:spPr>
          <a:xfrm>
            <a:off x="454982" y="1031575"/>
            <a:ext cx="8247900" cy="3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/>
              <a:buNone/>
              <a:defRPr sz="15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00"/>
              <a:buFont typeface="Lato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900"/>
              <a:buFont typeface="Lato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Font typeface="Lato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600"/>
              <a:buFont typeface="Lato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18" name="Google Shape;18;p3"/>
          <p:cNvCxnSpPr/>
          <p:nvPr/>
        </p:nvCxnSpPr>
        <p:spPr>
          <a:xfrm>
            <a:off x="0" y="4449127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81013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0878" y="4449124"/>
            <a:ext cx="1302248" cy="69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Slide">
  <p:cSld name="1_Title and subtitle Slide">
    <p:bg>
      <p:bgPr>
        <a:solidFill>
          <a:srgbClr val="810131">
            <a:alpha val="40784"/>
          </a:srgbClr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b="-1" l="0" r="0" t="41443"/>
          <a:stretch/>
        </p:blipFill>
        <p:spPr>
          <a:xfrm>
            <a:off x="0" y="-14592"/>
            <a:ext cx="9143998" cy="5376964"/>
          </a:xfrm>
          <a:prstGeom prst="rect">
            <a:avLst/>
          </a:prstGeom>
          <a:noFill/>
          <a:ln>
            <a:noFill/>
          </a:ln>
          <a:effectLst>
            <a:outerShdw blurRad="50800" sx="1000" rotWithShape="0" algn="ctr" dir="5400000" dist="50800" sy="1000">
              <a:srgbClr val="000000"/>
            </a:outerShdw>
          </a:effectLst>
        </p:spPr>
      </p:pic>
      <p:sp>
        <p:nvSpPr>
          <p:cNvPr id="22" name="Google Shape;22;p4"/>
          <p:cNvSpPr txBox="1"/>
          <p:nvPr>
            <p:ph type="title"/>
          </p:nvPr>
        </p:nvSpPr>
        <p:spPr>
          <a:xfrm>
            <a:off x="1070043" y="2006648"/>
            <a:ext cx="7004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spAutoFit/>
          </a:bodyPr>
          <a:lstStyle>
            <a:lvl1pPr lv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Lato"/>
              <a:buNone/>
              <a:defRPr b="1" i="0" sz="2700" u="none" cap="none" strike="noStrike">
                <a:solidFill>
                  <a:srgbClr val="81013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https://lh7-us.googleusercontent.com/wHvF5NMz5_mviUXJC3mOdLh7Xqyv_jo4h1YtLBF_nDuqYwT0vjWq8EUQH9Z8kM4uo8w6qLjmnD1h8kOA4V_3W_E6Lxy3v6hO6bcVZeo4wjMmqbPkoHi6eVLHLaQfmHHvfsdmVEyekl9MAjSzUsB-OxG1Xw=s2048" id="23" name="Google Shape;2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95108" y="3004044"/>
            <a:ext cx="2753782" cy="1550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8788" y="4761747"/>
            <a:ext cx="1126426" cy="60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 -  Text - Light 1">
  <p:cSld name="Title &amp; Subtitle -  Text - Light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446949" y="1436295"/>
            <a:ext cx="82500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414E"/>
              </a:buClr>
              <a:buSzPts val="1200"/>
              <a:buFont typeface="Lato"/>
              <a:buNone/>
              <a:defRPr b="1" i="0" sz="1200" u="none" cap="none" strike="noStrike">
                <a:solidFill>
                  <a:srgbClr val="32414E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455329" y="289844"/>
            <a:ext cx="8247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Font typeface="Lato"/>
              <a:buNone/>
              <a:defRPr b="1" i="0" sz="1800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00"/>
              <a:buFont typeface="Lato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900"/>
              <a:buFont typeface="Lato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Font typeface="Lato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600"/>
              <a:buFont typeface="Lato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28" name="Google Shape;28;p5"/>
          <p:cNvCxnSpPr/>
          <p:nvPr/>
        </p:nvCxnSpPr>
        <p:spPr>
          <a:xfrm>
            <a:off x="8662184" y="4986821"/>
            <a:ext cx="0" cy="900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" name="Google Shape;29;p5"/>
          <p:cNvSpPr txBox="1"/>
          <p:nvPr/>
        </p:nvSpPr>
        <p:spPr>
          <a:xfrm>
            <a:off x="8632986" y="4950326"/>
            <a:ext cx="22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s" sz="600" u="none" cap="none" strike="noStrik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600" u="none" cap="none" strike="noStrike"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54982" y="1907541"/>
            <a:ext cx="84018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/>
              <a:buNone/>
              <a:def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00"/>
              <a:buFont typeface="Lato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900"/>
              <a:buFont typeface="Lato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700"/>
              <a:buFont typeface="Lato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600"/>
              <a:buFont typeface="Lato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31" name="Google Shape;31;p5"/>
          <p:cNvCxnSpPr/>
          <p:nvPr/>
        </p:nvCxnSpPr>
        <p:spPr>
          <a:xfrm>
            <a:off x="0" y="4714527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DEE8F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https://lh7-us.googleusercontent.com/jOoJP0kTEsA4DwcdW5h1fEWnIzV7fbxb-d8-Jr5lEhT2ItIi60q2vqsJbNsRJ588meyIS38SH8WGhuNStIQE1fjbxPlBsGJtOG7SuQeNMSIJY2rhjrxY4e9syaurtK8ORHnr8dGB-GoR7pA=s2048" id="32" name="Google Shape;3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81622" y="4789022"/>
            <a:ext cx="1207055" cy="272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">
  <p:cSld name="End slid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 with network pattern" id="34" name="Google Shape;34;p6"/>
          <p:cNvPicPr preferRelativeResize="0"/>
          <p:nvPr/>
        </p:nvPicPr>
        <p:blipFill rotWithShape="1">
          <a:blip r:embed="rId2">
            <a:alphaModFix/>
          </a:blip>
          <a:srcRect b="7742" l="0" r="0" t="7733"/>
          <a:stretch/>
        </p:blipFill>
        <p:spPr>
          <a:xfrm>
            <a:off x="-1" y="0"/>
            <a:ext cx="91439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/>
          <p:nvPr/>
        </p:nvSpPr>
        <p:spPr>
          <a:xfrm>
            <a:off x="656035" y="1517221"/>
            <a:ext cx="78321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None/>
            </a:pPr>
            <a:r>
              <a:rPr b="1" i="0" lang="es" sz="2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THANK YOU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38" name="Google Shape;38;p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656035" y="1248966"/>
            <a:ext cx="7832100" cy="14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73050" lvl="3" marL="1828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oto Sans Symbols"/>
              <a:buChar char="❑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66700" lvl="4" marL="2286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Noto Sans Symbols"/>
              <a:buChar char="❖"/>
              <a:defRPr b="0" i="0" sz="1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93">
          <p15:clr>
            <a:srgbClr val="F26B43"/>
          </p15:clr>
        </p15:guide>
        <p15:guide id="2" orient="horz" pos="2896">
          <p15:clr>
            <a:srgbClr val="F26B43"/>
          </p15:clr>
        </p15:guide>
        <p15:guide id="3" pos="5483">
          <p15:clr>
            <a:srgbClr val="F26B43"/>
          </p15:clr>
        </p15:guide>
        <p15:guide id="4" pos="2880">
          <p15:clr>
            <a:srgbClr val="F26B43"/>
          </p15:clr>
        </p15:guide>
        <p15:guide id="5" orient="horz" pos="1620">
          <p15:clr>
            <a:srgbClr val="F26B43"/>
          </p15:clr>
        </p15:guide>
        <p15:guide id="6" pos="27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title"/>
          </p:nvPr>
        </p:nvSpPr>
        <p:spPr>
          <a:xfrm>
            <a:off x="813751" y="2086950"/>
            <a:ext cx="7516500" cy="484800"/>
          </a:xfrm>
          <a:prstGeom prst="rect">
            <a:avLst/>
          </a:prstGeom>
        </p:spPr>
        <p:txBody>
          <a:bodyPr anchorCtr="0" anchor="b" bIns="34275" lIns="0" spcFirstLastPara="1" rIns="0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 als m</a:t>
            </a:r>
            <a:r>
              <a:rPr lang="es"/>
              <a:t>odels d'intel·ligència artificial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455329" y="289844"/>
            <a:ext cx="8247900" cy="50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lang="es"/>
              <a:t>G</a:t>
            </a:r>
            <a:r>
              <a:rPr lang="es"/>
              <a:t>enerative adversarial network (GAN)</a:t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113" y="1005000"/>
            <a:ext cx="7369774" cy="32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455329" y="289844"/>
            <a:ext cx="8247900" cy="50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Generative adversarial network (GAN): Examples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963" y="1428744"/>
            <a:ext cx="7286625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455329" y="289844"/>
            <a:ext cx="8247900" cy="50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lang="es"/>
              <a:t>Encoders, decoders i autoencoders </a:t>
            </a:r>
            <a:endParaRPr/>
          </a:p>
        </p:txBody>
      </p:sp>
      <p:sp>
        <p:nvSpPr>
          <p:cNvPr id="110" name="Google Shape;110;p19"/>
          <p:cNvSpPr txBox="1"/>
          <p:nvPr>
            <p:ph idx="2" type="body"/>
          </p:nvPr>
        </p:nvSpPr>
        <p:spPr>
          <a:xfrm>
            <a:off x="454982" y="1031575"/>
            <a:ext cx="8247900" cy="344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Els encoders són components de les xarxes neuronals que transformen les dades d'entrada en una representació comprimida o latent espacialment. Els decoders, per altra banda, prenen aquesta representació latent i la reconstrueixen en les dades originals o una versió aproximada d'aquestes. Els autoencoders són xarxes neuronals que combinen un encoder i un decoder per aprendre a comprimir i descomprimir dades, sent útils per a tasques de reducció de dimensionalitat, generació d'imatges o reconstrucció de dades.</a:t>
            </a:r>
            <a:endParaRPr sz="17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455329" y="289844"/>
            <a:ext cx="8247900" cy="50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lang="es"/>
              <a:t>Encoders: Exemple</a:t>
            </a: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63" y="906151"/>
            <a:ext cx="8536274" cy="314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455329" y="289844"/>
            <a:ext cx="8247900" cy="50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lang="es"/>
              <a:t>Autoencoder: Exemple</a:t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6900" y="1359462"/>
            <a:ext cx="2264748" cy="242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455329" y="289844"/>
            <a:ext cx="8247900" cy="50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lang="es"/>
              <a:t>Autoencoders: Exemple</a:t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8237" y="1006475"/>
            <a:ext cx="5162074" cy="313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455329" y="289844"/>
            <a:ext cx="8247900" cy="50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lang="es"/>
              <a:t>Més </a:t>
            </a:r>
            <a:r>
              <a:rPr lang="es"/>
              <a:t>tècniques d'intel·ligència artificial</a:t>
            </a:r>
            <a:endParaRPr/>
          </a:p>
        </p:txBody>
      </p:sp>
      <p:sp>
        <p:nvSpPr>
          <p:cNvPr id="134" name="Google Shape;134;p23"/>
          <p:cNvSpPr txBox="1"/>
          <p:nvPr>
            <p:ph idx="2" type="body"/>
          </p:nvPr>
        </p:nvSpPr>
        <p:spPr>
          <a:xfrm>
            <a:off x="455332" y="1031575"/>
            <a:ext cx="8247900" cy="344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" sz="2300"/>
              <a:t>Transfer learning</a:t>
            </a:r>
            <a:endParaRPr sz="23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" sz="2300"/>
              <a:t>Fine tunning</a:t>
            </a:r>
            <a:endParaRPr sz="23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" sz="2300"/>
              <a:t>Federative learning</a:t>
            </a:r>
            <a:endParaRPr sz="23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455329" y="289844"/>
            <a:ext cx="8247900" cy="50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lang="es"/>
              <a:t>Quines diferències tenen?</a:t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1625" y="289844"/>
            <a:ext cx="3711854" cy="404275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4"/>
          <p:cNvSpPr txBox="1"/>
          <p:nvPr/>
        </p:nvSpPr>
        <p:spPr>
          <a:xfrm>
            <a:off x="455325" y="795950"/>
            <a:ext cx="4233000" cy="32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Transfer Learning: S'adapta una xarxa pre-entrenada a una nova tasca ajustant-ne les capes, no només la part final.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Fine-tuning: Re-entrena un model des d'un punt existent per adaptar-lo a tasques específiques o nous conjunts de dades.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Multitask Learning: Entrena una xarxa per a múltiples tasques simultàniament, separant les sortides per a cada tasca.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Federated Learning: Entrena models en dispositius locals i després combina els resultats per crear un model global sense compartir dades personals.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1070043" y="2006648"/>
            <a:ext cx="7004100" cy="484800"/>
          </a:xfrm>
          <a:prstGeom prst="rect">
            <a:avLst/>
          </a:prstGeom>
        </p:spPr>
        <p:txBody>
          <a:bodyPr anchorCtr="0" anchor="b" bIns="34275" lIns="0" spcFirstLastPara="1" rIns="0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Preguntes?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idx="1" type="body"/>
          </p:nvPr>
        </p:nvSpPr>
        <p:spPr>
          <a:xfrm>
            <a:off x="455329" y="289844"/>
            <a:ext cx="8247900" cy="50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lang="es"/>
              <a:t>Sistemes experts VS sistemes operatius</a:t>
            </a:r>
            <a:endParaRPr/>
          </a:p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54982" y="1031575"/>
            <a:ext cx="8247900" cy="344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Un sistema expert és un programa amb la capacitat per donar respostes similars a les que donaria un expert en la matèria.</a:t>
            </a:r>
            <a:endParaRPr sz="1800"/>
          </a:p>
          <a:p>
            <a:pPr indent="0" lvl="0" marL="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just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Sistema operatiu: programa o conjunt de programes que realitzen funcions bàsiques i permeten el desenvolupament d'altres programes.</a:t>
            </a:r>
            <a:endParaRPr sz="1800"/>
          </a:p>
          <a:p>
            <a:pPr indent="0" lvl="0" marL="0" rtl="0" algn="just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455329" y="289844"/>
            <a:ext cx="8247900" cy="50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lang="es"/>
              <a:t>Camps de la intel·ligència artificial</a:t>
            </a:r>
            <a:endParaRPr/>
          </a:p>
        </p:txBody>
      </p:sp>
      <p:sp>
        <p:nvSpPr>
          <p:cNvPr id="56" name="Google Shape;56;p10"/>
          <p:cNvSpPr txBox="1"/>
          <p:nvPr>
            <p:ph idx="2" type="body"/>
          </p:nvPr>
        </p:nvSpPr>
        <p:spPr>
          <a:xfrm>
            <a:off x="454982" y="1031575"/>
            <a:ext cx="8247900" cy="344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900"/>
              <a:t>Visió per ordinador (computer vision o CV)</a:t>
            </a:r>
            <a:endParaRPr sz="1900"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900"/>
              <a:t>Processament de vídeo i manipulació</a:t>
            </a:r>
            <a:endParaRPr sz="1900"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900"/>
              <a:t>Processament del llenguatge natural (natural language processing o NLP)</a:t>
            </a:r>
            <a:endParaRPr sz="1900"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900"/>
              <a:t>Assistents virtuals i recomanadors.</a:t>
            </a:r>
            <a:endParaRPr sz="1900"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900"/>
              <a:t>Ciència de dades i mineria de dades.</a:t>
            </a:r>
            <a:endParaRPr sz="1900"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900"/>
              <a:t>Ciberseguretat</a:t>
            </a:r>
            <a:endParaRPr sz="1900"/>
          </a:p>
          <a:p>
            <a:pPr indent="0" lvl="0" marL="457200" rtl="0" algn="just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>
            <p:ph idx="1" type="body"/>
          </p:nvPr>
        </p:nvSpPr>
        <p:spPr>
          <a:xfrm>
            <a:off x="455329" y="289844"/>
            <a:ext cx="8247900" cy="50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lang="es"/>
              <a:t>Computer vision</a:t>
            </a:r>
            <a:endParaRPr/>
          </a:p>
        </p:txBody>
      </p:sp>
      <p:sp>
        <p:nvSpPr>
          <p:cNvPr id="62" name="Google Shape;62;p11"/>
          <p:cNvSpPr txBox="1"/>
          <p:nvPr>
            <p:ph idx="2" type="body"/>
          </p:nvPr>
        </p:nvSpPr>
        <p:spPr>
          <a:xfrm>
            <a:off x="454982" y="1031575"/>
            <a:ext cx="8247900" cy="344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El deep learning i les xarxes neuronals convolucionals han causat una revolució en el camp de la visió per ordinador. Aquestes xarxes ofereixen la capacitat de comprendre i crear models per a tasques com classificació, regressió, rastreig, detecció d'objectes i segmentació, entre altres aplicacions.</a:t>
            </a:r>
            <a:endParaRPr sz="2000"/>
          </a:p>
          <a:p>
            <a:pPr indent="0" lvl="0" marL="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" type="body"/>
          </p:nvPr>
        </p:nvSpPr>
        <p:spPr>
          <a:xfrm>
            <a:off x="455329" y="289844"/>
            <a:ext cx="8247900" cy="50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lang="es"/>
              <a:t>Exemples de computer vision: classificació</a:t>
            </a:r>
            <a:endParaRPr/>
          </a:p>
        </p:txBody>
      </p:sp>
      <p:pic>
        <p:nvPicPr>
          <p:cNvPr id="68" name="Google Shape;6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2188" y="1363925"/>
            <a:ext cx="4039626" cy="269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idx="1" type="body"/>
          </p:nvPr>
        </p:nvSpPr>
        <p:spPr>
          <a:xfrm>
            <a:off x="455329" y="289844"/>
            <a:ext cx="8247900" cy="50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Exemples de computer vision: regressió i rastreig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375" y="1154049"/>
            <a:ext cx="4309800" cy="283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idx="1" type="body"/>
          </p:nvPr>
        </p:nvSpPr>
        <p:spPr>
          <a:xfrm>
            <a:off x="455329" y="289844"/>
            <a:ext cx="8247900" cy="50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Exemples de computer vision: object detection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7150" y="1032875"/>
            <a:ext cx="4944250" cy="296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455329" y="289844"/>
            <a:ext cx="8247900" cy="50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Exemples de computer vision: segmentació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503" y="1184650"/>
            <a:ext cx="5063549" cy="29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455329" y="289844"/>
            <a:ext cx="8247900" cy="50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Exemples de computer vision: depth estimation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875" y="1175713"/>
            <a:ext cx="5302775" cy="279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P2020">
      <a:dk1>
        <a:srgbClr val="32414F"/>
      </a:dk1>
      <a:lt1>
        <a:srgbClr val="FFFFFF"/>
      </a:lt1>
      <a:dk2>
        <a:srgbClr val="154464"/>
      </a:dk2>
      <a:lt2>
        <a:srgbClr val="F8F8F8"/>
      </a:lt2>
      <a:accent1>
        <a:srgbClr val="2F6E9A"/>
      </a:accent1>
      <a:accent2>
        <a:srgbClr val="5E93BD"/>
      </a:accent2>
      <a:accent3>
        <a:srgbClr val="C3D8DB"/>
      </a:accent3>
      <a:accent4>
        <a:srgbClr val="EAEBED"/>
      </a:accent4>
      <a:accent5>
        <a:srgbClr val="00AFB1"/>
      </a:accent5>
      <a:accent6>
        <a:srgbClr val="6CCACD"/>
      </a:accent6>
      <a:hlink>
        <a:srgbClr val="00AFB1"/>
      </a:hlink>
      <a:folHlink>
        <a:srgbClr val="2F6E9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